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20" r:id="rId4"/>
  </p:sldMasterIdLst>
  <p:notesMasterIdLst>
    <p:notesMasterId r:id="rId40"/>
  </p:notesMasterIdLst>
  <p:sldIdLst>
    <p:sldId id="256" r:id="rId5"/>
    <p:sldId id="302" r:id="rId6"/>
    <p:sldId id="327" r:id="rId7"/>
    <p:sldId id="336" r:id="rId8"/>
    <p:sldId id="330" r:id="rId9"/>
    <p:sldId id="292" r:id="rId10"/>
    <p:sldId id="339" r:id="rId11"/>
    <p:sldId id="340" r:id="rId12"/>
    <p:sldId id="344" r:id="rId13"/>
    <p:sldId id="342" r:id="rId14"/>
    <p:sldId id="346" r:id="rId15"/>
    <p:sldId id="309" r:id="rId16"/>
    <p:sldId id="310" r:id="rId17"/>
    <p:sldId id="311" r:id="rId18"/>
    <p:sldId id="312" r:id="rId19"/>
    <p:sldId id="313" r:id="rId20"/>
    <p:sldId id="314" r:id="rId21"/>
    <p:sldId id="345" r:id="rId22"/>
    <p:sldId id="328" r:id="rId23"/>
    <p:sldId id="333" r:id="rId24"/>
    <p:sldId id="329" r:id="rId25"/>
    <p:sldId id="293" r:id="rId26"/>
    <p:sldId id="349" r:id="rId27"/>
    <p:sldId id="348" r:id="rId28"/>
    <p:sldId id="316" r:id="rId29"/>
    <p:sldId id="317" r:id="rId30"/>
    <p:sldId id="320" r:id="rId31"/>
    <p:sldId id="321" r:id="rId32"/>
    <p:sldId id="322" r:id="rId33"/>
    <p:sldId id="324" r:id="rId34"/>
    <p:sldId id="325" r:id="rId35"/>
    <p:sldId id="326" r:id="rId36"/>
    <p:sldId id="298" r:id="rId37"/>
    <p:sldId id="299" r:id="rId38"/>
    <p:sldId id="315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CC"/>
    <a:srgbClr val="FF9933"/>
    <a:srgbClr val="FF5050"/>
    <a:srgbClr val="CC66FF"/>
    <a:srgbClr val="CC3300"/>
    <a:srgbClr val="0099FF"/>
    <a:srgbClr val="CC00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34" d="100"/>
          <a:sy n="134" d="100"/>
        </p:scale>
        <p:origin x="-547" y="2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0B2F-EC1E-42A9-B2E5-4402856457E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2BB9C-0705-405D-845F-ADB336009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8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ОУ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Кол-во выпускников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Кол-во участник.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% участия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Ниже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min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От 80 до 100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Средний балл 2017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Средний балл 2018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В срав (+-)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 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-2,0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62,5%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44,8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№90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-5,3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№93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71,4%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65,2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-8,8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44,2%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-3,7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№126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42,9%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№140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45,3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45,3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гимназиям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54,3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-2,5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№110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72,0%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№121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105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66,7%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2,9%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№149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68,1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60,1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-8,0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№159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55,8%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66,2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-7,0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лицеям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130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64,4%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-1,0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№15"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45,5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№22"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-3,9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№72"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№84"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72,0%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5,6%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№141"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№144"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72,0%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61,1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№167"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-4,6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№171"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60,4%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</a:t>
            </a:r>
            <a:r>
              <a:rPr lang="ru-RU" sz="1200" b="1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угл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ОУ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293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71,0%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1,9%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54,2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№47"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№101"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70,3%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3,8%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-4,4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№111"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47,8%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№124"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39,3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12,8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№156"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42,5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№161"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63,6%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№169"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66,7%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№174"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96,0%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54,6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№175"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35,5%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69,7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61,1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-8,6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</a:t>
            </a:r>
            <a:r>
              <a:rPr lang="ru-RU" sz="1200" b="1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общеобр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152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62,6%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2BB9C-0705-405D-845F-ADB336009D0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4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ОУ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Кол-во выпускников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Кол-во участник.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% участия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Ниже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min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От 80 до 100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Средний балл 2017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Средний балл 2018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В срав (+-)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 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-2,0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62,5%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44,8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№90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-5,3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№93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71,4%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65,2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-8,8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44,2%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-3,7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№126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42,9%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Гимназия №140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45,3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45,3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гимназиям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54,3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-2,5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№110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72,0%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№121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105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66,7%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2,9%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№149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68,1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60,1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-8,0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Лицей №159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55,8%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66,2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-7,0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лицеям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130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64,4%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-1,0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№15"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45,5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№22"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85,0%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-3,9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№72"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№84"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72,0%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5,6%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№141"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№144"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72,0%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61,1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№167"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-4,6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№171"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60,4%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58,5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59,0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</a:t>
            </a:r>
            <a:r>
              <a:rPr lang="ru-RU" sz="1200" b="1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угл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ОУ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293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208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71,0%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1,9%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54,2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57,0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№47"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№101"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70,3%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3,8%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-4,4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№111"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47,8%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№124"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39,3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12,8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№156"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82,1%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42,5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№161"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63,6%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46,6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№169"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66,7%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50,1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55,2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№174"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96,0%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4,2%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54,6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1,8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МБОУ "Школа №175"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35,5%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69,7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61,1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-8,6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Итого по </a:t>
            </a:r>
            <a:r>
              <a:rPr lang="ru-RU" sz="1200" b="1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общеобр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243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152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62,6%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0,7%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51,1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52,0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0,9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2BB9C-0705-405D-845F-ADB336009D0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3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9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4" y="526553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2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C290A40C-184A-4762-A19B-199DFF8052E7}" type="datetime1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7" y="4018194"/>
            <a:ext cx="5034845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3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DE47-4655-4FB8-8883-F67F5AF360A4}" type="datetime1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694269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829735"/>
            <a:ext cx="5178779" cy="330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A41-B6C2-4374-8A5D-8D1119962917}" type="datetime1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50D2-A847-406C-B3BF-81409C6BC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67D-9CCB-48C2-B226-2A5D2513BB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0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27B-0F15-4219-BF67-4CD0CF8480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4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048-9A58-415A-AC7E-F86B4E78E9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DEE1-2F58-44C9-B6E2-84A1011813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9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32B-18C9-48E0-839A-06EEE55C88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7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6D30-BE5E-465D-ABDE-668B81EECE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8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8" indent="0">
              <a:buNone/>
              <a:defRPr sz="10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6A92-7875-4265-934D-A20B5167C4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3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58B-9001-4E30-804D-2863AD986E5B}" type="datetime1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4" indent="0">
              <a:buNone/>
              <a:defRPr sz="2800"/>
            </a:lvl2pPr>
            <a:lvl3pPr marL="914088" indent="0">
              <a:buNone/>
              <a:defRPr sz="24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8" indent="0">
              <a:buNone/>
              <a:defRPr sz="10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CA4E-AA0E-4EF5-98FD-6B222F43F6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6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B444-217C-4843-B2D7-10572D7264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12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5B6F-2A3D-4D67-A8AB-FA854F7703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58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68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6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4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26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82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4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2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B892-8EB6-4709-9D76-742A74518159}" type="datetime1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0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0" y="204789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0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9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1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87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3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1" y="757239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4" y="526553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2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C290A40C-184A-4762-A19B-199DFF8052E7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7" y="4018194"/>
            <a:ext cx="5034845" cy="273844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3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4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58B-9001-4E30-804D-2863AD986E5B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90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4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2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B892-8EB6-4709-9D76-742A74518159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44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7D5-BF74-450A-909E-4AAA4ACFC3BA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79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610C-FF9B-4E1A-99D2-54E63BF7AB97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7D2-389D-479C-9C94-DC6C86C986DB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7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7D5-BF74-450A-909E-4AAA4ACFC3BA}" type="datetime1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3022-C432-4259-9AB7-BD9D9381D421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69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5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9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6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9" y="220466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3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6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7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701" y="4414254"/>
            <a:ext cx="1213821" cy="273844"/>
          </a:xfrm>
        </p:spPr>
        <p:txBody>
          <a:bodyPr/>
          <a:lstStyle/>
          <a:p>
            <a:fld id="{6F5B2480-08D5-4F2C-A07D-5947EB85F5D1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7"/>
            <a:ext cx="3522607" cy="273844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6" y="4422722"/>
            <a:ext cx="554023" cy="273844"/>
          </a:xfrm>
        </p:spPr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0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6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61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5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71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9" y="220466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8" y="905455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9" y="4416554"/>
            <a:ext cx="1213821" cy="273844"/>
          </a:xfrm>
        </p:spPr>
        <p:txBody>
          <a:bodyPr/>
          <a:lstStyle/>
          <a:p>
            <a:fld id="{E352A268-D9F9-4FE9-9253-5B7B8A9B9652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4373279"/>
            <a:ext cx="3319043" cy="273844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1"/>
            <a:ext cx="554023" cy="273844"/>
          </a:xfrm>
        </p:spPr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DE47-4655-4FB8-8883-F67F5AF360A4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99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694269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829735"/>
            <a:ext cx="5178779" cy="330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A41-B6C2-4374-8A5D-8D1119962917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610C-FF9B-4E1A-99D2-54E63BF7AB97}" type="datetime1">
              <a:rPr lang="ru-RU" smtClean="0"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7D2-389D-479C-9C94-DC6C86C986DB}" type="datetime1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3022-C432-4259-9AB7-BD9D9381D421}" type="datetime1">
              <a:rPr lang="ru-RU" smtClean="0"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5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9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6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9" y="220466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3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6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7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701" y="4414254"/>
            <a:ext cx="1213821" cy="273844"/>
          </a:xfrm>
        </p:spPr>
        <p:txBody>
          <a:bodyPr/>
          <a:lstStyle/>
          <a:p>
            <a:fld id="{6F5B2480-08D5-4F2C-A07D-5947EB85F5D1}" type="datetime1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7"/>
            <a:ext cx="3522607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6" y="4422722"/>
            <a:ext cx="554023" cy="273844"/>
          </a:xfrm>
        </p:spPr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6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61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5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71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9" y="220466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8" y="905455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9" y="4416554"/>
            <a:ext cx="1213821" cy="273844"/>
          </a:xfrm>
        </p:spPr>
        <p:txBody>
          <a:bodyPr/>
          <a:lstStyle/>
          <a:p>
            <a:fld id="{E352A268-D9F9-4FE9-9253-5B7B8A9B9652}" type="datetime1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4373279"/>
            <a:ext cx="331904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1"/>
            <a:ext cx="554023" cy="273844"/>
          </a:xfrm>
        </p:spPr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2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4" y="204819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4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91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85F1E9-98F3-4A99-87D3-BA484F295DC5}" type="datetime1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5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10" tIns="45703" rIns="91410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3" rIns="91410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8"/>
            <a:fld id="{FF4604D3-96C3-450E-A1DD-B1B65D75D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8"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8"/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0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3" indent="-342783" algn="l" defTabSz="9140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defTabSz="9140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54" indent="-228522" algn="l" defTabSz="9140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98" indent="-228522" algn="l" defTabSz="9140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0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9/26/2019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1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431482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4" y="204819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4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91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85F1E9-98F3-4A99-87D3-BA484F295DC5}" type="datetime1">
              <a:rPr lang="ru-RU" smtClean="0">
                <a:solidFill>
                  <a:srgbClr val="073E87"/>
                </a:solidFill>
              </a:rPr>
              <a:pPr/>
              <a:t>26.09.2019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5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результатов ГИА-2019 по математике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выпускников общеобразовательных учреждений  </a:t>
            </a:r>
            <a:r>
              <a:rPr lang="ru-RU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г.Казани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9" y="2931790"/>
            <a:ext cx="5712179" cy="1143000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Садыкова З.Ф.,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методист ИМО УО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5567"/>
            <a:ext cx="648072" cy="737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5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Динамика сокращения разницы между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max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min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баллами</a:t>
            </a:r>
            <a:r>
              <a:rPr lang="ru-RU" sz="1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10</a:t>
            </a:fld>
            <a:endParaRPr lang="ru-RU">
              <a:solidFill>
                <a:srgbClr val="073E87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02916"/>
              </p:ext>
            </p:extLst>
          </p:nvPr>
        </p:nvGraphicFramePr>
        <p:xfrm>
          <a:off x="1463676" y="1203597"/>
          <a:ext cx="6852741" cy="3204340"/>
        </p:xfrm>
        <a:graphic>
          <a:graphicData uri="http://schemas.openxmlformats.org/drawingml/2006/table">
            <a:tbl>
              <a:tblPr firstRow="1" firstCol="1" bandRow="1"/>
              <a:tblGrid>
                <a:gridCol w="3220247"/>
                <a:gridCol w="1245522"/>
                <a:gridCol w="1145503"/>
                <a:gridCol w="1241469"/>
              </a:tblGrid>
              <a:tr h="27888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Математика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701" marR="65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5701" marR="65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Виды ОО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Разница </a:t>
                      </a:r>
                      <a:r>
                        <a:rPr lang="en-US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max 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и </a:t>
                      </a:r>
                      <a:r>
                        <a:rPr lang="en-US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min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балл 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Разница </a:t>
                      </a:r>
                      <a:r>
                        <a:rPr lang="en-US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max 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и </a:t>
                      </a:r>
                      <a:r>
                        <a:rPr lang="en-US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min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балл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 / 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нетиповые школы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+4,3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лицеи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+4,6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гимназии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+8,2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2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 с углубленным изучением отдельных предметов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+11,8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общеобразовательные школы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+4,2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5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11511"/>
            <a:ext cx="6965245" cy="28803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Математика профиль-2019 в разрезе ОО Авиастроительного района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679736"/>
              </p:ext>
            </p:extLst>
          </p:nvPr>
        </p:nvGraphicFramePr>
        <p:xfrm>
          <a:off x="755576" y="694767"/>
          <a:ext cx="7560839" cy="3964652"/>
        </p:xfrm>
        <a:graphic>
          <a:graphicData uri="http://schemas.openxmlformats.org/drawingml/2006/table">
            <a:tbl>
              <a:tblPr/>
              <a:tblGrid>
                <a:gridCol w="1460756"/>
                <a:gridCol w="691189"/>
                <a:gridCol w="666390"/>
                <a:gridCol w="816321"/>
                <a:gridCol w="437232"/>
                <a:gridCol w="479985"/>
                <a:gridCol w="528141"/>
                <a:gridCol w="565420"/>
                <a:gridCol w="671379"/>
                <a:gridCol w="523947"/>
                <a:gridCol w="720079"/>
              </a:tblGrid>
              <a:tr h="36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выпуск.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en-US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 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 б. 2019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(+-)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№36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№37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гимназиям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63,4%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57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№145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лицеям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№54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78,7%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ОО с УИОП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64,4%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9,6%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52,3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52,2%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общеобр ОО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48,2%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12,7%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району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66,2%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11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10" y="483519"/>
            <a:ext cx="6965245" cy="216023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Математика профиль в разрезе ОО </a:t>
            </a:r>
            <a:r>
              <a:rPr lang="ru-RU" sz="1400" b="1" dirty="0" smtClean="0">
                <a:solidFill>
                  <a:prstClr val="black"/>
                </a:solidFill>
              </a:rPr>
              <a:t>Ново-Савиновского </a:t>
            </a:r>
            <a:r>
              <a:rPr lang="ru-RU" sz="1400" b="1" dirty="0">
                <a:solidFill>
                  <a:prstClr val="black"/>
                </a:solidFill>
              </a:rPr>
              <a:t>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792034"/>
              </p:ext>
            </p:extLst>
          </p:nvPr>
        </p:nvGraphicFramePr>
        <p:xfrm>
          <a:off x="827584" y="771554"/>
          <a:ext cx="7488834" cy="3894121"/>
        </p:xfrm>
        <a:graphic>
          <a:graphicData uri="http://schemas.openxmlformats.org/drawingml/2006/table">
            <a:tbl>
              <a:tblPr/>
              <a:tblGrid>
                <a:gridCol w="1383153"/>
                <a:gridCol w="582380"/>
                <a:gridCol w="676177"/>
                <a:gridCol w="634179"/>
                <a:gridCol w="509582"/>
                <a:gridCol w="453442"/>
                <a:gridCol w="643224"/>
                <a:gridCol w="623433"/>
                <a:gridCol w="672912"/>
                <a:gridCol w="655176"/>
                <a:gridCol w="655176"/>
              </a:tblGrid>
              <a:tr h="216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en-US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100 баллов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сравн. 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(+-)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38,5%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52,2%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№155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179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гимназиям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№177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лицей-интернат №7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лицеям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2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№23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8,3 %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№165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59,6%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№170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ОО с УИОП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4,3</a:t>
                      </a:r>
                    </a:p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№91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-8,2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-6,5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общеобр ОО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0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ОУ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61,9%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13,5%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flipH="1">
            <a:off x="8676456" y="4584989"/>
            <a:ext cx="360040" cy="219009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4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19"/>
            <a:ext cx="6965245" cy="216024"/>
          </a:xfrm>
        </p:spPr>
        <p:txBody>
          <a:bodyPr>
            <a:normAutofit fontScale="90000"/>
          </a:bodyPr>
          <a:lstStyle/>
          <a:p>
            <a:r>
              <a:rPr lang="ru-RU" sz="1400" dirty="0" err="1" smtClean="0"/>
              <a:t>Математика,профиль</a:t>
            </a:r>
            <a:r>
              <a:rPr lang="ru-RU" sz="1400" dirty="0" smtClean="0"/>
              <a:t>  </a:t>
            </a:r>
            <a:r>
              <a:rPr lang="ru-RU" sz="1400" dirty="0" err="1" smtClean="0"/>
              <a:t>Вахитовского</a:t>
            </a:r>
            <a:r>
              <a:rPr lang="ru-RU" sz="1400" dirty="0" smtClean="0"/>
              <a:t> района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05564"/>
              </p:ext>
            </p:extLst>
          </p:nvPr>
        </p:nvGraphicFramePr>
        <p:xfrm>
          <a:off x="827586" y="622694"/>
          <a:ext cx="7488831" cy="4109840"/>
        </p:xfrm>
        <a:graphic>
          <a:graphicData uri="http://schemas.openxmlformats.org/drawingml/2006/table">
            <a:tbl>
              <a:tblPr/>
              <a:tblGrid>
                <a:gridCol w="1513891"/>
                <a:gridCol w="556518"/>
                <a:gridCol w="667266"/>
                <a:gridCol w="647885"/>
                <a:gridCol w="503911"/>
                <a:gridCol w="575898"/>
                <a:gridCol w="527431"/>
                <a:gridCol w="560032"/>
                <a:gridCol w="678598"/>
                <a:gridCol w="678598"/>
                <a:gridCol w="578803"/>
              </a:tblGrid>
              <a:tr h="405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800" b="0" i="0" u="none" strike="noStrike" dirty="0" err="1" smtClean="0">
                          <a:effectLst/>
                          <a:latin typeface="Arial"/>
                        </a:rPr>
                        <a:t>выпускн</a:t>
                      </a:r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участник.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От 80 до </a:t>
                      </a:r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Средний балл 2019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В </a:t>
                      </a:r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сравн. </a:t>
                      </a:r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(+-)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Гимназия №1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52,2%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59,3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63,2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Гимназия №3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46,3%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5,3%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60,2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64,3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Гимназия №27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46,7%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0 %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68,0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61,7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-6,3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Гимназия №28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57,1%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6,3%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52,1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57,1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Гимназия №96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57,8%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14,6%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61,8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65,3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3,5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190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102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53,7%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8,82%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/>
                        </a:rPr>
                        <a:t>60,1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63,3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3,2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Лицей №5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67,9%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10,5</a:t>
                      </a:r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54,3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59,8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5,5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Лицей №116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29,3%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0%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65,7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8,6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Лицей №131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130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127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97,7%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67,7%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77,1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84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6,9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СОлНЦе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40,0</a:t>
                      </a:r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33,0</a:t>
                      </a:r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70,8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69,8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-0,9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259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188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72,6%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92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48,9%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69,5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77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7,5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СОШ №18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74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47,3%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8,6%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63,0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59,5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-3,4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СОШ №39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95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38,9%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13,5%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63,9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СОШ №80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53,6%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13,3%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46,8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62,1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15,3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197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87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44,2%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11,5</a:t>
                      </a:r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/>
                        </a:rPr>
                        <a:t>56,5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61,8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5,3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0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СОШ №</a:t>
                      </a:r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40%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12,5%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44,6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49,8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Arial"/>
                        </a:rPr>
                        <a:t>5,2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СОШ №12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64%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25,0</a:t>
                      </a:r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56,6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10,1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СОШ №13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20,7%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16,7%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57,2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59,2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СОШ №14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29,4%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40,3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43,6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3,3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СОШ №41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18,2%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35,2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36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0,8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СОШ №51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23,1%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12,5%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49,6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7,4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СОШ №98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47,1%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58,0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3,0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132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36,4%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48,8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57,7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8,9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0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778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425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54,6%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117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20,6%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/>
                        </a:rPr>
                        <a:t>62,3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"/>
                        </a:rPr>
                        <a:t>68,4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/>
                        </a:rPr>
                        <a:t>6,1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20"/>
            <a:ext cx="6965245" cy="216023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Математика профиль Приволжского района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555780"/>
              </p:ext>
            </p:extLst>
          </p:nvPr>
        </p:nvGraphicFramePr>
        <p:xfrm>
          <a:off x="827584" y="699552"/>
          <a:ext cx="7560840" cy="4303271"/>
        </p:xfrm>
        <a:graphic>
          <a:graphicData uri="http://schemas.openxmlformats.org/drawingml/2006/table">
            <a:tbl>
              <a:tblPr/>
              <a:tblGrid>
                <a:gridCol w="1512168"/>
                <a:gridCol w="542555"/>
                <a:gridCol w="587471"/>
                <a:gridCol w="660905"/>
                <a:gridCol w="342560"/>
                <a:gridCol w="628883"/>
                <a:gridCol w="648847"/>
                <a:gridCol w="582727"/>
                <a:gridCol w="587471"/>
                <a:gridCol w="660905"/>
                <a:gridCol w="806348"/>
              </a:tblGrid>
              <a:tr h="38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выпускник.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участник.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100 баллов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(+-)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№21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№40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№139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гимназиям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№35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№78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№83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лицеям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№24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65, 7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угл. ОУ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№150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№173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общеобр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3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ОУ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60,3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19"/>
            <a:ext cx="6965245" cy="28803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Математика профиль Кировского района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42943"/>
              </p:ext>
            </p:extLst>
          </p:nvPr>
        </p:nvGraphicFramePr>
        <p:xfrm>
          <a:off x="827584" y="771550"/>
          <a:ext cx="7488832" cy="3901412"/>
        </p:xfrm>
        <a:graphic>
          <a:graphicData uri="http://schemas.openxmlformats.org/drawingml/2006/table">
            <a:tbl>
              <a:tblPr/>
              <a:tblGrid>
                <a:gridCol w="1224136"/>
                <a:gridCol w="499404"/>
                <a:gridCol w="655147"/>
                <a:gridCol w="604751"/>
                <a:gridCol w="624910"/>
                <a:gridCol w="838148"/>
                <a:gridCol w="451987"/>
                <a:gridCol w="634988"/>
                <a:gridCol w="685385"/>
                <a:gridCol w="685385"/>
                <a:gridCol w="584591"/>
              </a:tblGrid>
              <a:tr h="460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От 80 до 100 баллов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В сравнении (+-)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Г-и-4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46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39,1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61,1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64,1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Г-3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76,5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59,0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60,6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Г-4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51,8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55,9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Г-15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46,2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Г-50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35,3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49,6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Г-152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45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64,4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45,1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54,6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152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79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54,0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70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29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68,4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81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65,6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69,8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сош 135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30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93,3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63,6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137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36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27,8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58,1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151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19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42,1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71,3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24,7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1000" b="1" i="0" u="none" strike="noStrike" dirty="0" err="1">
                          <a:effectLst/>
                          <a:latin typeface="Arial"/>
                        </a:rPr>
                        <a:t>угл</a:t>
                      </a:r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.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138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78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56,5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66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13,6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сош8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51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27,5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39,4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58,3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18,9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сош32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38,9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22,1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57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38,5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55,3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16,8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сош67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36,3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51,4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15,1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сош153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54,2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53,1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56,4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1000" b="1" i="0" u="none" strike="noStrike" dirty="0" err="1">
                          <a:effectLst/>
                          <a:latin typeface="Arial"/>
                        </a:rPr>
                        <a:t>общеобр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139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64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41,3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56,2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14,9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6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429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221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51,5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7,7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60,1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11511"/>
            <a:ext cx="6965245" cy="36004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 профиль Московского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210790"/>
              </p:ext>
            </p:extLst>
          </p:nvPr>
        </p:nvGraphicFramePr>
        <p:xfrm>
          <a:off x="827586" y="768771"/>
          <a:ext cx="7488830" cy="3891207"/>
        </p:xfrm>
        <a:graphic>
          <a:graphicData uri="http://schemas.openxmlformats.org/drawingml/2006/table">
            <a:tbl>
              <a:tblPr/>
              <a:tblGrid>
                <a:gridCol w="1294167"/>
                <a:gridCol w="776500"/>
                <a:gridCol w="603944"/>
                <a:gridCol w="690222"/>
                <a:gridCol w="517666"/>
                <a:gridCol w="360834"/>
                <a:gridCol w="655146"/>
                <a:gridCol w="634989"/>
                <a:gridCol w="685385"/>
                <a:gridCol w="685385"/>
                <a:gridCol w="584592"/>
              </a:tblGrid>
              <a:tr h="276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выпускник.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участник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От 80 до 100 баллов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Средний балл </a:t>
                      </a:r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В сравнении (+-)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39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79,5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58,7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65,1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Г-9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54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35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64,8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57,4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Г-12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18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27,8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60,1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-4,1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Г-17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20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52,9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59,4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г-75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57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52,5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54,7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Г-94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56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34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60,7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61,4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59,8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-1,6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Г-102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96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65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67,7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36,9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58,1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73,4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Г-122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76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44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57,9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68,3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71,1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416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261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62,7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47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58,6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64,6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Л-и-2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69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34,8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71,2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69,8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-1,4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69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34,8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71,2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69,8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-1,4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сош55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30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63,3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46,0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61,7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15,7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 65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15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26,7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59,3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 120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23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78,3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46,8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11,2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68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41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60,3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46,9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59,9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сош20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44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61,4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55,2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62,1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сош34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58,3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47,9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55,4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сош64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21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49,2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56,1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сош87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23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56,5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49,1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49,1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сош99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17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41,2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43,9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сош130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Calibri"/>
                        </a:rPr>
                        <a:t>21</a:t>
                      </a:r>
                      <a:endParaRPr lang="ru-RU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47,6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42,3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-4,3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общеобр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150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85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56,7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49,4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54,2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7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703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433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61,6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66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15,2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56,0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62,6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20"/>
            <a:ext cx="6965245" cy="21602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 профиль Советского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074407"/>
              </p:ext>
            </p:extLst>
          </p:nvPr>
        </p:nvGraphicFramePr>
        <p:xfrm>
          <a:off x="755577" y="771565"/>
          <a:ext cx="7560839" cy="3935452"/>
        </p:xfrm>
        <a:graphic>
          <a:graphicData uri="http://schemas.openxmlformats.org/drawingml/2006/table">
            <a:tbl>
              <a:tblPr/>
              <a:tblGrid>
                <a:gridCol w="1618039"/>
                <a:gridCol w="807138"/>
                <a:gridCol w="570629"/>
                <a:gridCol w="519934"/>
                <a:gridCol w="559323"/>
                <a:gridCol w="499395"/>
                <a:gridCol w="649214"/>
                <a:gridCol w="529359"/>
                <a:gridCol w="679177"/>
                <a:gridCol w="679177"/>
                <a:gridCol w="449454"/>
              </a:tblGrid>
              <a:tr h="31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участник.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От 80 до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В срав (+-)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 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57,8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30,8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56,4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12,6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№11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47,7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56,5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№20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46,2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56,9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№90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65,2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13,3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Arial"/>
                        </a:rPr>
                        <a:t>47,3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58,3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№93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65,4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29,4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Arial"/>
                        </a:rPr>
                        <a:t>56,4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67,9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№125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60,5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52,4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61,2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№126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57,9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гимназиям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252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156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61,9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14,7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51,8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61,1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№110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86,4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15,8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Arial"/>
                        </a:rPr>
                        <a:t>55,6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66,2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№121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64,2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14,7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Arial"/>
                        </a:rPr>
                        <a:t>57,3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63,5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№149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46,2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60,1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67,2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№159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20,6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Arial"/>
                        </a:rPr>
                        <a:t>59,3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69,2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205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133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64,9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16,5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effectLst/>
                          <a:latin typeface="Arial"/>
                        </a:rPr>
                        <a:t>57,8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65,7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№15"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46,3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64,4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18,1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№22"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71,8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17,9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59,6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№72"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76,3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Arial"/>
                        </a:rPr>
                        <a:t>63,2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63,9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МБОУ "Школа №84"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38,1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59,5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61,3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МБОУ «Школа №86»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79,3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№141"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60,4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60,2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№144"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82,6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61,1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-1,1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№167"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68,5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24,3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66,1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13,9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№171"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14,3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59,0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65,9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308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211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68,5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57,0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61,9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20"/>
            <a:ext cx="6965245" cy="21602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 профиль Советского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584335"/>
              </p:ext>
            </p:extLst>
          </p:nvPr>
        </p:nvGraphicFramePr>
        <p:xfrm>
          <a:off x="755577" y="987573"/>
          <a:ext cx="7560839" cy="2736305"/>
        </p:xfrm>
        <a:graphic>
          <a:graphicData uri="http://schemas.openxmlformats.org/drawingml/2006/table">
            <a:tbl>
              <a:tblPr/>
              <a:tblGrid>
                <a:gridCol w="1618039"/>
                <a:gridCol w="807138"/>
                <a:gridCol w="570629"/>
                <a:gridCol w="519934"/>
                <a:gridCol w="559323"/>
                <a:gridCol w="499395"/>
                <a:gridCol w="649214"/>
                <a:gridCol w="529359"/>
                <a:gridCol w="679177"/>
                <a:gridCol w="679177"/>
                <a:gridCol w="449454"/>
              </a:tblGrid>
              <a:tr h="38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участник.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От 80 до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В срав (+-)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МБОУ "Школа №47"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73,9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47,7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54,4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№101"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56,7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№111"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72,4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64,7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МБОУ "Школа №124"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52,9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55,1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"Школа №140"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47,8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45,3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№156"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69,2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63,3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№161"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52,2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50,5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3,9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№169"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57, 5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55,4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№174"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72,7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56,4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№175"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61,1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69,4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8,3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268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153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57,1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5,2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58,1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6,1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1033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653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63,2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78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11,9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54,8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61,6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6,8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18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Профили, реализуемые в общеобразовательных организациях</a:t>
            </a:r>
            <a:b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1059584"/>
            <a:ext cx="6196405" cy="3232720"/>
          </a:xfrm>
        </p:spPr>
        <p:txBody>
          <a:bodyPr>
            <a:normAutofit/>
          </a:bodyPr>
          <a:lstStyle/>
          <a:p>
            <a:pPr marL="0" algn="ctr" fontAlgn="ctr">
              <a:spcBef>
                <a:spcPts val="0"/>
              </a:spcBef>
            </a:pPr>
            <a:r>
              <a:rPr lang="ru-RU" sz="2800" b="1" dirty="0">
                <a:solidFill>
                  <a:srgbClr val="FFFFFF"/>
                </a:solidFill>
                <a:latin typeface="Calibri"/>
              </a:rPr>
              <a:t>Профиль</a:t>
            </a:r>
            <a:endParaRPr lang="ru-RU" sz="3600" dirty="0"/>
          </a:p>
          <a:p>
            <a:pPr marL="0" algn="ctr" fontAlgn="ctr">
              <a:spcBef>
                <a:spcPts val="0"/>
              </a:spcBef>
            </a:pPr>
            <a:r>
              <a:rPr lang="ru-RU" sz="2800" b="1" dirty="0">
                <a:solidFill>
                  <a:srgbClr val="FFFFFF"/>
                </a:solidFill>
                <a:latin typeface="Calibri"/>
              </a:rPr>
              <a:t>Кол-во ОО</a:t>
            </a:r>
            <a:endParaRPr lang="ru-RU" sz="3600" dirty="0"/>
          </a:p>
          <a:p>
            <a:pPr marL="0" algn="ctr" fontAlgn="b">
              <a:spcBef>
                <a:spcPts val="0"/>
              </a:spcBef>
            </a:pPr>
            <a:r>
              <a:rPr lang="ru-RU" sz="2800" b="1" dirty="0">
                <a:solidFill>
                  <a:srgbClr val="FFFFFF"/>
                </a:solidFill>
                <a:latin typeface="Calibri"/>
              </a:rPr>
              <a:t>Образовательная организация</a:t>
            </a:r>
            <a:endParaRPr lang="ru-RU" sz="3600" dirty="0"/>
          </a:p>
          <a:p>
            <a:pPr marL="0" algn="ctr" fontAlgn="ctr">
              <a:spcBef>
                <a:spcPts val="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alibri"/>
              </a:rPr>
              <a:t>Информационно-технологический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13438"/>
              </p:ext>
            </p:extLst>
          </p:nvPr>
        </p:nvGraphicFramePr>
        <p:xfrm>
          <a:off x="971601" y="987575"/>
          <a:ext cx="7416822" cy="367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4"/>
                <a:gridCol w="945280"/>
                <a:gridCol w="3999268"/>
              </a:tblGrid>
              <a:tr h="375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Профиль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ОО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Образовательная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организация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9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Информационно-технологический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гимназия 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лицеи </a:t>
                      </a:r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35, 78, 83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177, школы 18, </a:t>
                      </a:r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64, 70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Физико-математический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гимназии 6, 8, 52, 96, 102, 110 122, 139, 152, 155, 179, лицеи 83, 131, 145, 177,  лицеи-интернаты 2, 7, лицей-инженерный центр, школы 22, 23, 120, 137, 146, 173, </a:t>
                      </a:r>
                      <a:r>
                        <a:rPr lang="ru-RU" sz="1000" b="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СОлНЦЕ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91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Физико-химический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гимназии 19, 179,  лицеи 5, 121, школы 8, 23, 54, 70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Химико-биологический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гимназии 2, 5, 9, 12, 17, 75, 102, 122, 139, </a:t>
                      </a:r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гимназия-интернат</a:t>
                      </a:r>
                      <a:r>
                        <a:rPr lang="ru-RU" sz="1000" b="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лицеи 116, 177, </a:t>
                      </a:r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лицей-интернат</a:t>
                      </a:r>
                      <a:r>
                        <a:rPr lang="ru-RU" sz="1000" b="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школы 15, 35, 49, 77, 80, 85, 111, 117, 144, 146, 179, </a:t>
                      </a:r>
                      <a:r>
                        <a:rPr lang="ru-RU" sz="1000" b="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СОлНЦЕ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903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Социально-экономический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гимназии 3, 4, 6, 7, 9, 15, 16, 18, 75, 90, 125, 139, 152, 155, лицеи 5, 26, 78, 83, 121, 149, 159, лицей-интернат 7, школы 18, 20, 24, 33, 34, 35, 49, 55, 64, 71,  72, 80, 82, 85, 91, 101, 113, 129, 137, 143, 146, 170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Социально-гуманитарный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гимназии 1, 3, 8, 11, 13, 16, 17, 19, 21, 27, 28, 37, 40, 52, 96, 122, 125, 126, 140,  гимназия-интернат 4, лицей-интернат 2, лицей-инженерный центр, школы 9, 10, 24, 33, 38, 54, 62, 65, 89, 98, 141, 167,СОлНЦЕ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25843"/>
              </p:ext>
            </p:extLst>
          </p:nvPr>
        </p:nvGraphicFramePr>
        <p:xfrm>
          <a:off x="899592" y="1491630"/>
          <a:ext cx="7344816" cy="23762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77322"/>
                <a:gridCol w="1409611"/>
                <a:gridCol w="1335421"/>
                <a:gridCol w="1261231"/>
                <a:gridCol w="1261231"/>
              </a:tblGrid>
              <a:tr h="8640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результатам участия в ЕГЭ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РТ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+6,51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64,1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Б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84D3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0,20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4,48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1763688" y="411511"/>
            <a:ext cx="604867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buClr>
                <a:srgbClr val="05E0DB">
                  <a:lumMod val="75000"/>
                </a:srgbClr>
              </a:buClr>
              <a:defRPr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ЕГЭ-2019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2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30237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ЕГЭ по профильным предметам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160446"/>
              </p:ext>
            </p:extLst>
          </p:nvPr>
        </p:nvGraphicFramePr>
        <p:xfrm>
          <a:off x="899591" y="987575"/>
          <a:ext cx="7132120" cy="3661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424"/>
                <a:gridCol w="1426424"/>
                <a:gridCol w="1426424"/>
                <a:gridCol w="1426424"/>
                <a:gridCol w="1426424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Учреждение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сдававших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Средний балл ЕГЭ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сдававших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Средний балл ЕГЭ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0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Физико-математический профиль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02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Математика профиль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7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Гимназия № 102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76,8</a:t>
                      </a:r>
                      <a:endParaRPr lang="ru-RU" sz="14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Лицей-интернат №2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74,7</a:t>
                      </a:r>
                      <a:endParaRPr lang="ru-RU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Школа № 137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</a:t>
                      </a:r>
                      <a:endParaRPr lang="ru-RU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Лицей № 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67,92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Охват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предпрофильной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подготовкой и профильным обучением</a:t>
            </a:r>
            <a:b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781636"/>
              </p:ext>
            </p:extLst>
          </p:nvPr>
        </p:nvGraphicFramePr>
        <p:xfrm>
          <a:off x="971600" y="915567"/>
          <a:ext cx="7272807" cy="360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1018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2019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Охват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девятиклассников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предпрофильной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подготовкой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Охват учащихся профильным обучением (%)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Авиастроительный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78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</a:rPr>
                        <a:t>Вахитовский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88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</a:rPr>
                        <a:t>Кировский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Московский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</a:rPr>
                        <a:t>Ново-Савиновский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91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</a:rPr>
                        <a:t>Приволжский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71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</a:rPr>
                        <a:t>Советский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78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КАЗАНЬ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75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55526"/>
            <a:ext cx="6965245" cy="2880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базовый  уровень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разрезе районов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938023"/>
              </p:ext>
            </p:extLst>
          </p:nvPr>
        </p:nvGraphicFramePr>
        <p:xfrm>
          <a:off x="827584" y="1059582"/>
          <a:ext cx="7480169" cy="3419698"/>
        </p:xfrm>
        <a:graphic>
          <a:graphicData uri="http://schemas.openxmlformats.org/drawingml/2006/table">
            <a:tbl>
              <a:tblPr/>
              <a:tblGrid>
                <a:gridCol w="925577"/>
                <a:gridCol w="542859"/>
                <a:gridCol w="344939"/>
                <a:gridCol w="536119"/>
                <a:gridCol w="266677"/>
                <a:gridCol w="443899"/>
                <a:gridCol w="358897"/>
                <a:gridCol w="443899"/>
                <a:gridCol w="358897"/>
                <a:gridCol w="443899"/>
                <a:gridCol w="358897"/>
                <a:gridCol w="443899"/>
                <a:gridCol w="661125"/>
                <a:gridCol w="443899"/>
                <a:gridCol w="443899"/>
                <a:gridCol w="462788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2019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2018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1,74%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52,2%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85,9%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43,2%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40,9%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Математика, базовый уровень в разрезе ОО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Авиастроительного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846853"/>
              </p:ext>
            </p:extLst>
          </p:nvPr>
        </p:nvGraphicFramePr>
        <p:xfrm>
          <a:off x="1331642" y="1347789"/>
          <a:ext cx="6236472" cy="2877816"/>
        </p:xfrm>
        <a:graphic>
          <a:graphicData uri="http://schemas.openxmlformats.org/drawingml/2006/table">
            <a:tbl>
              <a:tblPr/>
              <a:tblGrid>
                <a:gridCol w="711816"/>
                <a:gridCol w="525773"/>
                <a:gridCol w="452973"/>
                <a:gridCol w="380174"/>
                <a:gridCol w="226486"/>
                <a:gridCol w="323552"/>
                <a:gridCol w="258842"/>
                <a:gridCol w="380174"/>
                <a:gridCol w="258842"/>
                <a:gridCol w="380174"/>
                <a:gridCol w="250753"/>
                <a:gridCol w="380174"/>
                <a:gridCol w="566217"/>
                <a:gridCol w="380174"/>
                <a:gridCol w="380174"/>
                <a:gridCol w="380174"/>
              </a:tblGrid>
              <a:tr h="370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ОО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"3"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"4"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"5"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Успеваемость%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Качество%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Средняя оценка 2019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Средняя оценка 2018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гимназия №5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гимназия №10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53,3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гимназия №14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27,8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гимназия №36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гимназия №37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35,2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21,1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78,9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Итого по гимназиям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134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49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36,6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10,2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26,5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61,2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98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87,8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лицей </a:t>
                      </a:r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№145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10,7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10,7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№33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44,3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55,6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№54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21,3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№62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39,5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73,3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26,7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Итого по ОО с УИОП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146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52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35,6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5,8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44,2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94,2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№60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№77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47,8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18,2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81,8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№112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82,4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7,1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28,6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64,3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92,9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№117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41,7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58,3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СОШ №119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52,9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22,2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22,2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55,6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77,8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55,6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3,3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СОШ №147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53,3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Итого по общеобр ОО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114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59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51,8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3,4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13,6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44,1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96,6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83,1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15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ИТОГО по району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469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168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35,8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1,8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10,1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66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39,3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82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48,8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98,2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88,1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23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9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Математика, базовый уровень Ново-Савиновского района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017778"/>
              </p:ext>
            </p:extLst>
          </p:nvPr>
        </p:nvGraphicFramePr>
        <p:xfrm>
          <a:off x="1403643" y="1195083"/>
          <a:ext cx="6245284" cy="2945302"/>
        </p:xfrm>
        <a:graphic>
          <a:graphicData uri="http://schemas.openxmlformats.org/drawingml/2006/table">
            <a:tbl>
              <a:tblPr/>
              <a:tblGrid>
                <a:gridCol w="774731"/>
                <a:gridCol w="371555"/>
                <a:gridCol w="371555"/>
                <a:gridCol w="371555"/>
                <a:gridCol w="300406"/>
                <a:gridCol w="371555"/>
                <a:gridCol w="300406"/>
                <a:gridCol w="371555"/>
                <a:gridCol w="300406"/>
                <a:gridCol w="371555"/>
                <a:gridCol w="300406"/>
                <a:gridCol w="371555"/>
                <a:gridCol w="553379"/>
                <a:gridCol w="371555"/>
                <a:gridCol w="371555"/>
                <a:gridCol w="371555"/>
              </a:tblGrid>
              <a:tr h="24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ОО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"3"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"4"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"5"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Успеваемость%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Качество%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Средняя оценка 2019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Средняя оценка 2018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гимназия №7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гимназия №13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63,6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Гимназия № 179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гимназия №155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34,8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гимназиям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168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38,7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16,9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96,9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лицей №177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35,3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лицей-интернат №7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26,3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139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31,7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36,4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61,4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97,7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№9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49,2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67,7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96,8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№23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№71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№85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№89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29,4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СОШ № 113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29,2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91,7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№132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88,2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№143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53,1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94,1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76,5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№146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30,4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71,4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№165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63,2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№170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ОО с УИОП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481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185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38,5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42,7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47,6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98,9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90,3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№31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18,2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№38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№43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55,6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№49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95,8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№91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62,1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22,2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№103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СОШ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181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41,4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17,3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34,7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82,7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8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969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369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38,1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142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38,5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193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52,3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99,5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90,8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24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Математика, базовый уровень в разрезе ОО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Вахитовского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524424"/>
              </p:ext>
            </p:extLst>
          </p:nvPr>
        </p:nvGraphicFramePr>
        <p:xfrm>
          <a:off x="899592" y="1269207"/>
          <a:ext cx="6840759" cy="3163390"/>
        </p:xfrm>
        <a:graphic>
          <a:graphicData uri="http://schemas.openxmlformats.org/drawingml/2006/table">
            <a:tbl>
              <a:tblPr/>
              <a:tblGrid>
                <a:gridCol w="654966"/>
                <a:gridCol w="509418"/>
                <a:gridCol w="436643"/>
                <a:gridCol w="527797"/>
                <a:gridCol w="311753"/>
                <a:gridCol w="383012"/>
                <a:gridCol w="311753"/>
                <a:gridCol w="383012"/>
                <a:gridCol w="311753"/>
                <a:gridCol w="365198"/>
                <a:gridCol w="338476"/>
                <a:gridCol w="418641"/>
                <a:gridCol w="623507"/>
                <a:gridCol w="418641"/>
                <a:gridCol w="418641"/>
                <a:gridCol w="427548"/>
              </a:tblGrid>
              <a:tr h="309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"3"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"4"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"5"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Успеваемость%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Качество%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Средняя оценка </a:t>
                      </a:r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Средняя оценка </a:t>
                      </a:r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2018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Гимназия №1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47,8%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0%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36,4%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63,6%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100%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Гимназия №3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53,7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Гимназия №27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Гимназия №28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42,90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91,7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Гимназия №96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37,1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85,7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гимнаиям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190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46,3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Лицей №5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32,1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4,0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Лицей №116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70,7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19,5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95,1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Лицей №131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130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4,8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СОлНЦе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4,8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259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65,7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94,3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№18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52,7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82,1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№39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61,1,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67,2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93,1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№80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30,8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15,4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69,2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500" b="1" i="0" u="none" strike="noStrike" dirty="0" err="1">
                          <a:effectLst/>
                          <a:latin typeface="Arial"/>
                        </a:rPr>
                        <a:t>угл</a:t>
                      </a:r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. ОУ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197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110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55,8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29,1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57,3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86,4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СОШ №1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№12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95,5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63,6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СОШ №13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31,8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95,5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№14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70,6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3,2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№41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72,7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№51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76,9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3,8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 №98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52,9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smtClean="0">
                          <a:effectLst/>
                          <a:latin typeface="Arial"/>
                        </a:rPr>
                        <a:t>4,8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132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62,1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30,5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98,8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68,3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smtClean="0">
                          <a:effectLst/>
                          <a:latin typeface="Arial"/>
                        </a:rPr>
                        <a:t>3,9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8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778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350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118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180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51,4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99,7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85,1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8" marR="3608" marT="3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8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518403"/>
          </a:xfrm>
        </p:spPr>
        <p:txBody>
          <a:bodyPr/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Математика, базовый уровень в разрезе ОО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Приволжского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678453"/>
              </p:ext>
            </p:extLst>
          </p:nvPr>
        </p:nvGraphicFramePr>
        <p:xfrm>
          <a:off x="1259630" y="1131896"/>
          <a:ext cx="6912772" cy="2519104"/>
        </p:xfrm>
        <a:graphic>
          <a:graphicData uri="http://schemas.openxmlformats.org/drawingml/2006/table">
            <a:tbl>
              <a:tblPr/>
              <a:tblGrid>
                <a:gridCol w="860802"/>
                <a:gridCol w="412834"/>
                <a:gridCol w="412834"/>
                <a:gridCol w="412834"/>
                <a:gridCol w="333781"/>
                <a:gridCol w="386482"/>
                <a:gridCol w="333781"/>
                <a:gridCol w="412834"/>
                <a:gridCol w="333781"/>
                <a:gridCol w="412834"/>
                <a:gridCol w="333781"/>
                <a:gridCol w="412834"/>
                <a:gridCol w="614858"/>
                <a:gridCol w="412834"/>
                <a:gridCol w="412834"/>
                <a:gridCol w="412834"/>
              </a:tblGrid>
              <a:tr h="215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"3"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"4"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"5"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Успеваемость%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Качество%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Средняя оценка 2019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Средняя оценка 2018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№6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35,6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46,8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53,1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№16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61,1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27,8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№18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№19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38,8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№21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55,6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№40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41,7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№52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30,7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21,7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43,5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34,8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78,3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№139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32,6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28,6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71,4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гимнаиям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468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172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36,8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62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58,1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94,2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Лицей №35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84,6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Лицей №78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28,1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77,8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22,2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Лицей №83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28,9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58,3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95,8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170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27,1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39,1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58,7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97,8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№10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№24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51,6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81,3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СОШ №48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70,6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41,7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№68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68,8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№82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76,9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56,1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26,7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76,7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СОШ №42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52,4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63,6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81,8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№69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47,1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СОШ №100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28,6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№114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№127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№129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51,3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СОШ №136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45,5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СОШ №150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31,3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СОШ №173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47,4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22,2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204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89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43,6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58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65,2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16,9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82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7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949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367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38,7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41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168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45,8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158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43,1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88,8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265" marR="3265" marT="3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3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66241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Математика, базовый уровень Кировского района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53322"/>
              </p:ext>
            </p:extLst>
          </p:nvPr>
        </p:nvGraphicFramePr>
        <p:xfrm>
          <a:off x="1259634" y="1201501"/>
          <a:ext cx="6840757" cy="2429297"/>
        </p:xfrm>
        <a:graphic>
          <a:graphicData uri="http://schemas.openxmlformats.org/drawingml/2006/table">
            <a:tbl>
              <a:tblPr/>
              <a:tblGrid>
                <a:gridCol w="722029"/>
                <a:gridCol w="435068"/>
                <a:gridCol w="379528"/>
                <a:gridCol w="435068"/>
                <a:gridCol w="296217"/>
                <a:gridCol w="435068"/>
                <a:gridCol w="305475"/>
                <a:gridCol w="435068"/>
                <a:gridCol w="277704"/>
                <a:gridCol w="435068"/>
                <a:gridCol w="286961"/>
                <a:gridCol w="435068"/>
                <a:gridCol w="647973"/>
                <a:gridCol w="435068"/>
                <a:gridCol w="435068"/>
                <a:gridCol w="444326"/>
              </a:tblGrid>
              <a:tr h="251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"3"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"4"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"5"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Успеваемость%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Качество%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Средняя оценка </a:t>
                      </a:r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Средняя оценка 2018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Г-и-4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46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28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60,9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21,4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Г-3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23,5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Г-4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14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85,7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effectLst/>
                          <a:latin typeface="Calibri"/>
                        </a:rPr>
                        <a:t>Г-15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13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57,1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effectLst/>
                          <a:latin typeface="Calibri"/>
                        </a:rPr>
                        <a:t>Г-50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17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Г-152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45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16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35,6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31,3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152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#ДЕЛ/0!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#ДЕЛ/0!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сош 70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29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55,6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сош 81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сош 135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30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сош 137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36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26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72,2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26,9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30,8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73,1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сош 151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19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57,9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90,9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138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43,5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сош8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51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37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43,2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32,4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сош32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Calibri"/>
                        </a:rPr>
                        <a:t>сош 57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effectLst/>
                          <a:latin typeface="Calibri"/>
                        </a:rPr>
                        <a:t>сош67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effectLst/>
                          <a:latin typeface="Calibri"/>
                        </a:rPr>
                        <a:t>сош153</a:t>
                      </a: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 smtClean="0">
                          <a:effectLst/>
                          <a:latin typeface="Calibri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3814" marR="3814" marT="38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139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37,3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98,7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73,3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8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429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207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48,3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18,8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39,1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99,5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80,7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3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590411"/>
          </a:xfrm>
        </p:spPr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Математика, базовый уровень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Московского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912805"/>
              </p:ext>
            </p:extLst>
          </p:nvPr>
        </p:nvGraphicFramePr>
        <p:xfrm>
          <a:off x="1403648" y="1015003"/>
          <a:ext cx="6355915" cy="3167106"/>
        </p:xfrm>
        <a:graphic>
          <a:graphicData uri="http://schemas.openxmlformats.org/drawingml/2006/table">
            <a:tbl>
              <a:tblPr/>
              <a:tblGrid>
                <a:gridCol w="739659"/>
                <a:gridCol w="318226"/>
                <a:gridCol w="344028"/>
                <a:gridCol w="404233"/>
                <a:gridCol w="258020"/>
                <a:gridCol w="404233"/>
                <a:gridCol w="292424"/>
                <a:gridCol w="404233"/>
                <a:gridCol w="266621"/>
                <a:gridCol w="404233"/>
                <a:gridCol w="301025"/>
                <a:gridCol w="404233"/>
                <a:gridCol w="602048"/>
                <a:gridCol w="404233"/>
                <a:gridCol w="404233"/>
                <a:gridCol w="404233"/>
              </a:tblGrid>
              <a:tr h="24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"3"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"4"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"5"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Успеваемость%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Качество%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Средняя </a:t>
                      </a:r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оценка2019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Средняя оценка 2018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Г-2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 smtClean="0">
                          <a:effectLst/>
                          <a:latin typeface="Calibri"/>
                        </a:rPr>
                        <a:t>39</a:t>
                      </a:r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Г-9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 smtClean="0">
                          <a:effectLst/>
                          <a:latin typeface="Calibri"/>
                        </a:rPr>
                        <a:t>54</a:t>
                      </a:r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35,2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52,6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94,7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Г-12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18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72,2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38,5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92,3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Г-17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63,6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90,9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41"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57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" dirty="0" smtClean="0"/>
                        <a:t>9</a:t>
                      </a:r>
                      <a:endParaRPr lang="ru-RU" sz="4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" dirty="0" smtClean="0"/>
                        <a:t>47,4</a:t>
                      </a:r>
                      <a:endParaRPr lang="ru-RU" sz="4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" dirty="0" smtClean="0"/>
                        <a:t>7</a:t>
                      </a:r>
                      <a:endParaRPr lang="ru-RU" sz="4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" dirty="0" smtClean="0"/>
                        <a:t>36,8</a:t>
                      </a:r>
                      <a:endParaRPr lang="ru-RU" sz="4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" dirty="0" smtClean="0"/>
                        <a:t>100</a:t>
                      </a:r>
                      <a:endParaRPr lang="ru-RU" sz="4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" dirty="0" smtClean="0"/>
                        <a:t>84,2</a:t>
                      </a:r>
                      <a:endParaRPr lang="ru-RU" sz="4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" dirty="0" smtClean="0"/>
                        <a:t>4,21</a:t>
                      </a:r>
                      <a:endParaRPr lang="ru-RU" sz="4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Г-94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56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39,3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Г-102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96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32,3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32,3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61,3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93,5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Г-122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76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416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155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60,6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94,8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9505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Л-и-2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69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11</a:t>
                      </a:r>
                      <a:endParaRPr lang="ru-RU" sz="6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47,8</a:t>
                      </a:r>
                      <a:endParaRPr lang="ru-RU" sz="6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95,7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69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47,8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11</a:t>
                      </a:r>
                      <a:endParaRPr lang="ru-RU" sz="6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47,8</a:t>
                      </a:r>
                      <a:endParaRPr lang="ru-RU" sz="600" dirty="0"/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95,7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сош55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30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36,4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72,7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 65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15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18,2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54,5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81,8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 120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23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21,7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39,7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18,5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81,5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3,9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сош20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44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17,6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58,8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сош34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41,7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сош64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21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14,3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28,6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85,7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71,4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сош87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23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43,5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сош99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52,9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#ДЕЛ/0!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сош130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21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52,4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45,5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72,7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500" b="1" i="0" u="none" strike="noStrike" dirty="0" err="1">
                          <a:effectLst/>
                          <a:latin typeface="Arial"/>
                        </a:rPr>
                        <a:t>общеобр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150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64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42,7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1,6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43,8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29,7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98,4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73,4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703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269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38,3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38,7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134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49,8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99,6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88,5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Елена-с</a:t>
                      </a: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 dirty="0" smtClean="0">
                          <a:effectLst/>
                          <a:latin typeface="Calibri"/>
                        </a:rPr>
                        <a:t>30</a:t>
                      </a:r>
                      <a:endParaRPr lang="ru-RU" sz="400" b="0" i="0" u="none" strike="noStrike" dirty="0">
                        <a:effectLst/>
                        <a:latin typeface="Calibri"/>
                      </a:endParaRPr>
                    </a:p>
                  </a:txBody>
                  <a:tcPr marL="3616" marR="3616" marT="3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26,7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5,0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НОУ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5,0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83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 err="1">
                          <a:effectLst/>
                          <a:latin typeface="Arial"/>
                        </a:rPr>
                        <a:t>гбоу</a:t>
                      </a:r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 172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57,1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500" b="1" i="0" u="none" strike="noStrike" dirty="0" err="1">
                          <a:effectLst/>
                          <a:latin typeface="Arial"/>
                        </a:rPr>
                        <a:t>коррекц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57,1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3,5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ИТОГО по району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740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281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0,4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32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11,4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106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/>
                        </a:rPr>
                        <a:t>37,7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142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50,5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99,6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88,3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3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590411"/>
          </a:xfrm>
        </p:spPr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Математика, базовый уровень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592085"/>
              </p:ext>
            </p:extLst>
          </p:nvPr>
        </p:nvGraphicFramePr>
        <p:xfrm>
          <a:off x="971600" y="1192981"/>
          <a:ext cx="6698379" cy="2493016"/>
        </p:xfrm>
        <a:graphic>
          <a:graphicData uri="http://schemas.openxmlformats.org/drawingml/2006/table">
            <a:tbl>
              <a:tblPr/>
              <a:tblGrid>
                <a:gridCol w="1341358"/>
                <a:gridCol w="396504"/>
                <a:gridCol w="396504"/>
                <a:gridCol w="396504"/>
                <a:gridCol w="219342"/>
                <a:gridCol w="396504"/>
                <a:gridCol w="269961"/>
                <a:gridCol w="396504"/>
                <a:gridCol w="261523"/>
                <a:gridCol w="396504"/>
                <a:gridCol w="227779"/>
                <a:gridCol w="396504"/>
                <a:gridCol w="413376"/>
                <a:gridCol w="396504"/>
                <a:gridCol w="396504"/>
                <a:gridCol w="396504"/>
              </a:tblGrid>
              <a:tr h="120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Кол-во выпуск.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Кол-во участ.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"3"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"4"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"5"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Успеваемость%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effectLst/>
                          <a:latin typeface="Arial"/>
                        </a:rPr>
                        <a:t>Качество%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 dirty="0" err="1">
                          <a:effectLst/>
                          <a:latin typeface="Arial"/>
                        </a:rPr>
                        <a:t>Ср.оценка</a:t>
                      </a:r>
                      <a:r>
                        <a:rPr lang="ru-RU" sz="3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3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3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 dirty="0" err="1">
                          <a:effectLst/>
                          <a:latin typeface="Arial"/>
                        </a:rPr>
                        <a:t>Ср.оценка</a:t>
                      </a:r>
                      <a:r>
                        <a:rPr lang="ru-RU" sz="300" b="0" i="0" u="none" strike="noStrike" dirty="0">
                          <a:effectLst/>
                          <a:latin typeface="Arial"/>
                        </a:rPr>
                        <a:t> 2018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 8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47,4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47,4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94,7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Гимназия №11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№20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№90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32,6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№93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34,6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55,6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№125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39,5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Гимназия №126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Итого по гимназиям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252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95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37,7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43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45,3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36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37,9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83,2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Лицей №110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Лицей №121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35,8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36,8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55,3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92,1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Лицей №149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57,1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Лицей №159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88,2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4,8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205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72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35,1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29,2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65,3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94,4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93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№15"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46,2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МБОУ "Школа №22"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28,2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63,6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72,7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МБОУ "Школа №72"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44,4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88,9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МБОУ "Школа №84"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61,9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46,2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МБОУ «Школа №86»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20,7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№141"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39,6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57,1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№144"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№167"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31,5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29,4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58,8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88,2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№171"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308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97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31,5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46,4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47,4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93,8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№47"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26,1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№101"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46,2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38,5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15,4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53,8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№111"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27,6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МБОУ "Школа №124"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47,1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87,5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МБОУ «Школа №140»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52,2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МБОУ "Школа №156"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30,8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МБОУ "Школа №161"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47,8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81,8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3,2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№169"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58,8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35,3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94,1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№174"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22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27,3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МБОУ "Школа №175"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62,5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13,3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26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86,7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268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115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42,9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18,3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48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41,7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81,7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4,2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68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1033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379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36,7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12,4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155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smtClean="0">
                          <a:effectLst/>
                          <a:latin typeface="Arial"/>
                        </a:rPr>
                        <a:t>40,9</a:t>
                      </a:r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177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46,7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87,6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effectLst/>
                          <a:latin typeface="Arial"/>
                        </a:rPr>
                        <a:t>4,3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3122" marR="3122" marT="3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7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83519"/>
            <a:ext cx="7416824" cy="90186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изменения доли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 ЕГЭ,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преодолевших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24337"/>
              </p:ext>
            </p:extLst>
          </p:nvPr>
        </p:nvGraphicFramePr>
        <p:xfrm>
          <a:off x="1403648" y="1491629"/>
          <a:ext cx="6408711" cy="2557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9"/>
                <a:gridCol w="1440161"/>
                <a:gridCol w="1634302"/>
                <a:gridCol w="1174009"/>
              </a:tblGrid>
              <a:tr h="65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16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 </a:t>
                      </a: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+1,07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</a:tr>
              <a:tr h="108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Б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+0,73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3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Качество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обученности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по итогам 2018/2019 учебного года </a:t>
            </a:r>
            <a:b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по математике, %</a:t>
            </a:r>
            <a:r>
              <a:rPr lang="ru-RU" sz="1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30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32721"/>
              </p:ext>
            </p:extLst>
          </p:nvPr>
        </p:nvGraphicFramePr>
        <p:xfrm>
          <a:off x="1187627" y="1203599"/>
          <a:ext cx="6768748" cy="224291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1091147"/>
                <a:gridCol w="644263"/>
                <a:gridCol w="647190"/>
                <a:gridCol w="743747"/>
                <a:gridCol w="647190"/>
                <a:gridCol w="743747"/>
                <a:gridCol w="647842"/>
                <a:gridCol w="647190"/>
                <a:gridCol w="956432"/>
              </a:tblGrid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Н-С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Казань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0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выпускники 9 классов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53,90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61,81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59,77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64,46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54,20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0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выпускники 11 классов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50" marR="642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64,63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67,13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70,27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73,64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72,60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73,38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71,75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803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Качество </a:t>
            </a:r>
            <a:r>
              <a:rPr lang="ru-RU" sz="1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обучения 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9-классников </a:t>
            </a:r>
            <a:r>
              <a:rPr lang="ru-RU" sz="1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сравнении с итогами года и результатами </a:t>
            </a:r>
            <a:r>
              <a:rPr lang="ru-RU" sz="1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ГИА по математике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11168"/>
              </p:ext>
            </p:extLst>
          </p:nvPr>
        </p:nvGraphicFramePr>
        <p:xfrm>
          <a:off x="1475658" y="1275603"/>
          <a:ext cx="6070793" cy="3006066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456865"/>
                <a:gridCol w="1640734"/>
                <a:gridCol w="1424003"/>
                <a:gridCol w="1549191"/>
              </a:tblGrid>
              <a:tr h="108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Наименование района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Качество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обучения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итогам 2018/2019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уч.года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Качество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обучения по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итогам ОГЭ 2019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Качество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обучения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 итогам ОГЭ 2018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53,90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89,03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61,81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93,57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91,67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87,4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90,89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87,9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Н-С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59,77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90,70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П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64,46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94,88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54,20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91,97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Казань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92,06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41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Качество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обучения 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11-классников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сравнении с итогами года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результатами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ГИА по математике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88036"/>
              </p:ext>
            </p:extLst>
          </p:nvPr>
        </p:nvGraphicFramePr>
        <p:xfrm>
          <a:off x="1463675" y="1589088"/>
          <a:ext cx="6070793" cy="282321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456865"/>
                <a:gridCol w="1640734"/>
                <a:gridCol w="1424003"/>
                <a:gridCol w="1549191"/>
              </a:tblGrid>
              <a:tr h="108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Наименование района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Качество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обучения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итогам 2018/2019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уч.года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Качество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обучения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 итогам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ЕГЭ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2019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Качество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обучения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 итогам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ЕГЭ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2018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64,63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61,03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77,81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69,35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92,89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67,13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60,11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86,79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70,27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63,43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Н-С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73,64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63,04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82,89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П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72,60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66,19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89,06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73,38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61,53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89,53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50800" cmpd="dbl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Казань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71,75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64,01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87,87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50800" cmpd="dbl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736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7534"/>
            <a:ext cx="6965245" cy="1583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ОГЭ-2019, математика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17752"/>
              </p:ext>
            </p:extLst>
          </p:nvPr>
        </p:nvGraphicFramePr>
        <p:xfrm>
          <a:off x="827585" y="1059581"/>
          <a:ext cx="7488826" cy="3600400"/>
        </p:xfrm>
        <a:graphic>
          <a:graphicData uri="http://schemas.openxmlformats.org/drawingml/2006/table">
            <a:tbl>
              <a:tblPr/>
              <a:tblGrid>
                <a:gridCol w="576057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669168"/>
                <a:gridCol w="482961"/>
                <a:gridCol w="576064"/>
              </a:tblGrid>
              <a:tr h="855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 /предмет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 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2019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Усп-ть</a:t>
                      </a:r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Кач-во, 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</a:t>
                      </a:r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99,91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89,03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4,26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4,04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99,84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90,89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8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99,55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2515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11091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10812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64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59041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выпускников,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преодолевших минимальный порог (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ОГЭ,математика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183081"/>
              </p:ext>
            </p:extLst>
          </p:nvPr>
        </p:nvGraphicFramePr>
        <p:xfrm>
          <a:off x="1115616" y="1203599"/>
          <a:ext cx="6840760" cy="3096342"/>
        </p:xfrm>
        <a:graphic>
          <a:graphicData uri="http://schemas.openxmlformats.org/drawingml/2006/table">
            <a:tbl>
              <a:tblPr/>
              <a:tblGrid>
                <a:gridCol w="1368152"/>
                <a:gridCol w="5472608"/>
              </a:tblGrid>
              <a:tr h="33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СОШ № 54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Н-С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СОШ №71, №89, №143, №170, ООШ№25 (2), СОШ№31 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Гимназия №50 ,СОШ № 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СОШ№130 (2)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Г № 28, Л № 5 (2),СОШ №1, КШИ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9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Казань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99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6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11510"/>
            <a:ext cx="6965245" cy="72008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Количество выпускников, не </a:t>
            </a:r>
            <a:r>
              <a:rPr lang="ru-RU" sz="1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преодолевших</a:t>
            </a:r>
            <a:br>
              <a:rPr lang="ru-RU" sz="1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r>
              <a:rPr lang="ru-RU" sz="1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 </a:t>
            </a:r>
            <a:r>
              <a:rPr lang="ru-RU" sz="18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минимальный </a:t>
            </a:r>
            <a:r>
              <a:rPr lang="ru-RU" sz="18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порог по математике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17165"/>
              </p:ext>
            </p:extLst>
          </p:nvPr>
        </p:nvGraphicFramePr>
        <p:xfrm>
          <a:off x="827584" y="1131589"/>
          <a:ext cx="7560840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36"/>
                <a:gridCol w="2716030"/>
                <a:gridCol w="2055374"/>
              </a:tblGrid>
              <a:tr h="480164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Район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Математика профиль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Математика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базовый уровень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9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Авиастроительный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3(г№10, СОШ №119(2))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1292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Вахитовский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(СОШ №13)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1292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Кировский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1(СОШ №67)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9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Московский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1(СОШ №64)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9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Ново-Савиновский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( СОШ № 103)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2(СОШ №71,№143)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9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Приволжский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9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Советский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9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Казань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8"/>
            <a:ext cx="6965245" cy="446395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Образовательные 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учреждения, </a:t>
            </a:r>
            <a:b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подготовившие 100-балльников в 2019 году</a:t>
            </a:r>
            <a:br>
              <a:rPr lang="ru-RU" sz="20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42791"/>
              </p:ext>
            </p:extLst>
          </p:nvPr>
        </p:nvGraphicFramePr>
        <p:xfrm>
          <a:off x="899592" y="1275606"/>
          <a:ext cx="7272809" cy="337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301"/>
                <a:gridCol w="3238239"/>
                <a:gridCol w="2424269"/>
              </a:tblGrid>
              <a:tr h="468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Районы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Образовательные учреждения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>
                          <a:effectLst/>
                        </a:rPr>
                        <a:t>Кол-во </a:t>
                      </a:r>
                      <a:r>
                        <a:rPr lang="ru-RU" sz="1600" dirty="0" smtClean="0">
                          <a:effectLst/>
                        </a:rPr>
                        <a:t>выпускников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</a:tr>
              <a:tr h="520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Авиа-строительный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Лицей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№145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</a:tr>
              <a:tr h="4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Вахитовский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Лицей №131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(5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), Лицей К(П)ФУ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(2)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</a:tr>
              <a:tr h="46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Московский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ВПЛ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</a:tr>
              <a:tr h="691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Ново-Савиновский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Гимназия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№7 (1),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ВПЛ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</a:tr>
              <a:tr h="4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Приволжский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IT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-лицей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(4)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Казань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593" marR="645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11512"/>
            <a:ext cx="6965245" cy="43204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профиль в разрезе районов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0909"/>
              </p:ext>
            </p:extLst>
          </p:nvPr>
        </p:nvGraphicFramePr>
        <p:xfrm>
          <a:off x="827588" y="915569"/>
          <a:ext cx="7488826" cy="3746036"/>
        </p:xfrm>
        <a:graphic>
          <a:graphicData uri="http://schemas.openxmlformats.org/drawingml/2006/table">
            <a:tbl>
              <a:tblPr/>
              <a:tblGrid>
                <a:gridCol w="1048433"/>
                <a:gridCol w="524218"/>
                <a:gridCol w="599106"/>
                <a:gridCol w="599106"/>
                <a:gridCol w="449330"/>
                <a:gridCol w="524219"/>
                <a:gridCol w="614274"/>
                <a:gridCol w="626028"/>
                <a:gridCol w="703914"/>
                <a:gridCol w="548142"/>
                <a:gridCol w="626028"/>
                <a:gridCol w="626028"/>
              </a:tblGrid>
              <a:tr h="716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100 баллов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100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баль-ников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2018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2019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(+-)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13,20%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54,44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61,03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6,58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14,59%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58,64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63,04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7,69%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9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61,8%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16,41%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63,43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7,13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30,44%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69,35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7,05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7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19,12%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66,19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6,89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9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61,9%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11,93%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61,53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6,73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5677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17,09%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57,50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6,51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5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55527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- 2019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02499"/>
              </p:ext>
            </p:extLst>
          </p:nvPr>
        </p:nvGraphicFramePr>
        <p:xfrm>
          <a:off x="935596" y="1359274"/>
          <a:ext cx="3744416" cy="29535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07152"/>
                <a:gridCol w="1537264"/>
              </a:tblGrid>
              <a:tr h="453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60" marR="63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60" marR="63460" marT="0" marB="0" anchor="ctr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IT-лицей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84,8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Лицей №131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39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Инж.лицей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КНИТУ КАИ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80,5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Елена-сервис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79,1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Лицей К(П)ФУ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№7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77,1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73,4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№19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Лицей № 35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71,5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СОШ № 151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71,3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6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71,2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41948"/>
              </p:ext>
            </p:extLst>
          </p:nvPr>
        </p:nvGraphicFramePr>
        <p:xfrm>
          <a:off x="4788024" y="1347413"/>
          <a:ext cx="3456384" cy="3040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1656184"/>
              </a:tblGrid>
              <a:tr h="434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№113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46,1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100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45,9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№99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43,9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№14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43,6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№10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42,4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№130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42,3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№31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41,9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№103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40,5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48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37,6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41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43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школа-интернат №4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106154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Школы с </a:t>
            </a:r>
            <a:r>
              <a:rPr lang="ru-RU" sz="1400" b="1" i="1" dirty="0" smtClean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низкими </a:t>
            </a:r>
            <a:r>
              <a:rPr lang="ru-RU" sz="1400" b="1" i="1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результатами </a:t>
            </a:r>
            <a:endParaRPr lang="ru-RU" sz="1400" i="1" dirty="0">
              <a:solidFill>
                <a:srgbClr val="4584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958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Школы с </a:t>
            </a:r>
            <a:r>
              <a:rPr lang="ru-RU" sz="1400" b="1" i="1" dirty="0" smtClean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высокими результатами </a:t>
            </a:r>
            <a:endParaRPr lang="ru-RU" sz="1400" i="1" dirty="0">
              <a:solidFill>
                <a:srgbClr val="4584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33203"/>
              </p:ext>
            </p:extLst>
          </p:nvPr>
        </p:nvGraphicFramePr>
        <p:xfrm>
          <a:off x="1043607" y="4371950"/>
          <a:ext cx="7056784" cy="72078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53952"/>
                <a:gridCol w="840499"/>
                <a:gridCol w="1168567"/>
                <a:gridCol w="987988"/>
                <a:gridCol w="987988"/>
                <a:gridCol w="1058895"/>
                <a:gridCol w="1058895"/>
              </a:tblGrid>
              <a:tr h="2300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482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2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</a:tr>
              <a:tr h="19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77,5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2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44,5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84,8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27</a:t>
                      </a:r>
                      <a:endParaRPr lang="ru-RU" sz="1200" b="1" i="0" kern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57,8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-13,3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7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15" y="114301"/>
            <a:ext cx="8861898" cy="42303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effectLst/>
              </a:rPr>
              <a:t>Математика-2018</a:t>
            </a:r>
            <a:endParaRPr lang="ru-RU" sz="2800" b="1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58547"/>
              </p:ext>
            </p:extLst>
          </p:nvPr>
        </p:nvGraphicFramePr>
        <p:xfrm>
          <a:off x="295273" y="914401"/>
          <a:ext cx="4090460" cy="3548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326"/>
                <a:gridCol w="1617134"/>
              </a:tblGrid>
              <a:tr h="531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ОУ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Средний балл по </a:t>
                      </a:r>
                      <a:r>
                        <a:rPr lang="ru-RU" sz="1100" dirty="0" smtClean="0">
                          <a:effectLst/>
                        </a:rPr>
                        <a:t>математике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IT-лицей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77,46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Лицей №131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76,43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Инжен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лицей КНИТУ КАИ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71,80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Гимназия №7 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71,65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Лицей К(П)ФУ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71,55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Лицей-интернат № 2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71,20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СОШИ "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СОлНЦе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70,78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Гимназия №122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68,25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Гимназия №27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68,00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Гимназия №19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67,46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1667" y="537339"/>
            <a:ext cx="417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Школы с высокими результатами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97299"/>
              </p:ext>
            </p:extLst>
          </p:nvPr>
        </p:nvGraphicFramePr>
        <p:xfrm>
          <a:off x="4927599" y="903986"/>
          <a:ext cx="4055534" cy="3655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628"/>
                <a:gridCol w="1762906"/>
              </a:tblGrid>
              <a:tr h="531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ОУ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Средний балл  по </a:t>
                      </a:r>
                      <a:r>
                        <a:rPr lang="ru-RU" sz="1100" dirty="0" smtClean="0">
                          <a:effectLst/>
                        </a:rPr>
                        <a:t>математике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№77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41,42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№14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/>
                          <a:ea typeface="Times New Roman"/>
                        </a:rPr>
                        <a:t>40,25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№8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39,37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№60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39,33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СОШ№112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39,00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№32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38,90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№57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38,47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№67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36,29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№41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35,20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СОШ№119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/>
                          <a:ea typeface="Times New Roman"/>
                        </a:rPr>
                        <a:t>35,14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5267" y="532453"/>
            <a:ext cx="391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Школы с низкими результатами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97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Средний балл ЕГЭ в сравнении между образовательными организациями разных видов </a:t>
            </a:r>
            <a:r>
              <a:rPr lang="ru-RU" sz="1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9</a:t>
            </a:fld>
            <a:endParaRPr lang="ru-RU">
              <a:solidFill>
                <a:srgbClr val="073E87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14908"/>
              </p:ext>
            </p:extLst>
          </p:nvPr>
        </p:nvGraphicFramePr>
        <p:xfrm>
          <a:off x="1463677" y="1203598"/>
          <a:ext cx="6028373" cy="3400004"/>
        </p:xfrm>
        <a:graphic>
          <a:graphicData uri="http://schemas.openxmlformats.org/drawingml/2006/table">
            <a:tbl>
              <a:tblPr firstRow="1" firstCol="1" bandRow="1"/>
              <a:tblGrid>
                <a:gridCol w="2832859"/>
                <a:gridCol w="1095689"/>
                <a:gridCol w="1007702"/>
                <a:gridCol w="1092123"/>
              </a:tblGrid>
              <a:tr h="55698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РТ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64,10 , Казань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64,01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701" marR="65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5701" marR="657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Виды ОО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Средний балл 2018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Средний балл 2019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 / 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нетиповые школы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69,45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72,90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+3,45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лицеи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58,25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65,50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+7,25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гимназии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55,74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+5,76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 с углубленным изучением отдельных предметов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54,94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+6,06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общеобразовательные школы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701" marR="6570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49,51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56,06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+6,55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3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Кнопк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3789</TotalTime>
  <Words>7803</Words>
  <Application>Microsoft Office PowerPoint</Application>
  <PresentationFormat>Экран (16:9)</PresentationFormat>
  <Paragraphs>6449</Paragraphs>
  <Slides>35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Кнопка</vt:lpstr>
      <vt:lpstr>Тема Office</vt:lpstr>
      <vt:lpstr>Исполнительная</vt:lpstr>
      <vt:lpstr>2_Кнопка</vt:lpstr>
      <vt:lpstr>Анализ результатов ГИА-2019 по математике выпускников общеобразовательных учреждений  г.Казани</vt:lpstr>
      <vt:lpstr>Презентация PowerPoint</vt:lpstr>
      <vt:lpstr>Динамика изменения доли участников ЕГЭ, не преодолевших min порог</vt:lpstr>
      <vt:lpstr>Количество выпускников, не преодолевших  минимальный порог по математике </vt:lpstr>
      <vt:lpstr>  Образовательные учреждения,  подготовившие 100-балльников в 2019 году </vt:lpstr>
      <vt:lpstr>Математика профиль в разрезе районов</vt:lpstr>
      <vt:lpstr>Математика - 2019</vt:lpstr>
      <vt:lpstr>Математика-2018</vt:lpstr>
      <vt:lpstr>Средний балл ЕГЭ в сравнении между образовательными организациями разных видов  </vt:lpstr>
      <vt:lpstr>Динамика сокращения разницы между max и min баллами </vt:lpstr>
      <vt:lpstr>Математика профиль-2019 в разрезе ОО Авиастроительного района</vt:lpstr>
      <vt:lpstr>Математика профиль в разрезе ОО Ново-Савиновского района</vt:lpstr>
      <vt:lpstr>Математика,профиль  Вахитовского района</vt:lpstr>
      <vt:lpstr>Математика профиль Приволжского района</vt:lpstr>
      <vt:lpstr>Математика профиль Кировского района </vt:lpstr>
      <vt:lpstr>Математика профиль Московского района</vt:lpstr>
      <vt:lpstr>Математика профиль Советского района</vt:lpstr>
      <vt:lpstr>Математика профиль Советского района</vt:lpstr>
      <vt:lpstr>Профили, реализуемые в общеобразовательных организациях </vt:lpstr>
      <vt:lpstr>Результаты ЕГЭ по профильным предметам</vt:lpstr>
      <vt:lpstr>Охват предпрофильной подготовкой и профильным обучением </vt:lpstr>
      <vt:lpstr>Математика базовый  уровень  в разрезе районов</vt:lpstr>
      <vt:lpstr>Математика, базовый уровень в разрезе ОО Авиастроительного района</vt:lpstr>
      <vt:lpstr>Математика, базовый уровень Ново-Савиновского района</vt:lpstr>
      <vt:lpstr>Математика, базовый уровень в разрезе ОО Вахитовского района</vt:lpstr>
      <vt:lpstr>Математика, базовый уровень в разрезе ОО Приволжского района</vt:lpstr>
      <vt:lpstr>Математика, базовый уровень Кировского района</vt:lpstr>
      <vt:lpstr>Математика, базовый уровень Московского района</vt:lpstr>
      <vt:lpstr>Математика, базовый уровень Советского района</vt:lpstr>
      <vt:lpstr>Качество обученности по итогам 2018/2019 учебного года  по математике, % </vt:lpstr>
      <vt:lpstr>Качество обучения 9-классников  в сравнении с итогами года и результатами ГИА по математике </vt:lpstr>
      <vt:lpstr>Качество обучения 11-классников в сравнении с итогами года и результатами ГИА по математике </vt:lpstr>
      <vt:lpstr>ОГЭ-2019, математика</vt:lpstr>
      <vt:lpstr>Доля выпускников, не преодолевших минимальный порог (ОГЭ,математика)</vt:lpstr>
      <vt:lpstr>    Спасибо за внимание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Zulf</cp:lastModifiedBy>
  <cp:revision>270</cp:revision>
  <cp:lastPrinted>2018-07-28T06:15:37Z</cp:lastPrinted>
  <dcterms:created xsi:type="dcterms:W3CDTF">2018-07-23T05:50:58Z</dcterms:created>
  <dcterms:modified xsi:type="dcterms:W3CDTF">2019-09-26T13:20:56Z</dcterms:modified>
</cp:coreProperties>
</file>